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72" r:id="rId2"/>
    <p:sldId id="507" r:id="rId3"/>
    <p:sldId id="495" r:id="rId4"/>
    <p:sldId id="501" r:id="rId5"/>
    <p:sldId id="496" r:id="rId6"/>
    <p:sldId id="497" r:id="rId7"/>
    <p:sldId id="489" r:id="rId8"/>
    <p:sldId id="499" r:id="rId9"/>
    <p:sldId id="493" r:id="rId10"/>
    <p:sldId id="494" r:id="rId11"/>
    <p:sldId id="506" r:id="rId12"/>
    <p:sldId id="498" r:id="rId13"/>
    <p:sldId id="511" r:id="rId14"/>
    <p:sldId id="509" r:id="rId15"/>
    <p:sldId id="512" r:id="rId16"/>
    <p:sldId id="515" r:id="rId17"/>
    <p:sldId id="514" r:id="rId18"/>
    <p:sldId id="513" r:id="rId19"/>
    <p:sldId id="510" r:id="rId20"/>
    <p:sldId id="457" r:id="rId21"/>
    <p:sldId id="51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425"/>
    <p:restoredTop sz="95934"/>
  </p:normalViewPr>
  <p:slideViewPr>
    <p:cSldViewPr snapToGrid="0" snapToObjects="1">
      <p:cViewPr varScale="1">
        <p:scale>
          <a:sx n="96" d="100"/>
          <a:sy n="96" d="100"/>
        </p:scale>
        <p:origin x="5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jpeg>
</file>

<file path=ppt/media/image11.png>
</file>

<file path=ppt/media/image12.jpeg>
</file>

<file path=ppt/media/image13.jpe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tiff>
</file>

<file path=ppt/media/image2.png>
</file>

<file path=ppt/media/image20.jpeg>
</file>

<file path=ppt/media/image21.png>
</file>

<file path=ppt/media/image22.jpeg>
</file>

<file path=ppt/media/image23.png>
</file>

<file path=ppt/media/image25.png>
</file>

<file path=ppt/media/image28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C079-E06C-474C-8277-69369FFD99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D1C48-0184-1743-975D-B3876E58A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36599-D5C5-B447-8D97-22196C37C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D5637-CAF4-474C-9296-6FB9127B6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B6AA3-3C76-EB40-8999-7D1C2BA68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564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B9792-B64D-F346-A2DC-C92C9D2BA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37191-60B8-F941-9C6E-C180B63557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571EE-782F-0B41-8C25-5276BBC46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B45E75-EFBA-1E45-A8C5-E4244DA12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466F3-C4B2-6945-B080-7BB577046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92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E9CD07-026B-1941-96A5-FE95A1F7AA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B09CF-5678-B647-B103-FBDDA2A3E6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27584-191F-CC4A-B5FC-6CDDEBAD3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43396-D457-1041-AE13-9507D3870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63937-AF72-614B-B411-FF1410365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61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3FE38-EE13-9846-9396-8469C9E88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0EAB9-4785-2844-BFA9-1649A7545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14D8D-84FA-EF4E-8B32-31D30BE5A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C2BAC-C7C6-D543-9B62-5821CD788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B5B73-D7BC-144E-9A10-075915C69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54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D281-DB8C-874C-8CB9-5CC0197B5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C28BE-88E7-A843-A608-FF6C04BA9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F8AC9-C05B-D344-9462-385E9505B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BA22B-70A3-A443-82B9-3BAF54B07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F02DC-A15C-0142-82EA-E31207AC4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042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6C809-880E-9A48-A80C-32BEA1305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13C76-65EE-8E41-8786-C40689244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7B3BC-AD61-AE45-A83B-398B29D2E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80290A-6921-FB4C-96C4-F5508C3C3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40C39-81DC-3147-87F3-86F430BB6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AAA05-FE53-A84C-B63A-E81C10AB3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85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41AB1-B411-5748-B36F-4C3A3014B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31DE07-B852-474B-BA7B-5315A6871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9CE828-DCD6-C94F-9AD8-F362792B2E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2E748D-0891-CE4C-8556-815DE1578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163B59-4167-9C4D-8F07-B4D58C4D6C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0D0DB8-D4A3-AC40-A538-665BF1DEB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8C5569-B640-454E-8002-51E64856F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481F70-3895-694F-A099-BEECFC73B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26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4DE1B-7BA5-664C-8CBE-A6031B7E8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19CD0B-13DD-C147-B555-41483F185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602605-AA5F-4A41-ACA5-506F67428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F67C9C-8B6B-B645-B17F-23AEEE404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51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9D168A-3419-C849-BA26-60903B677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A5DAE2-C4A8-234A-9D22-3EDFCC08C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D06DA-E94F-2944-BE6F-F37E0FA40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85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EE0C3-222F-0A40-861B-3F7540E00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B7768-F194-3448-A41E-5655CF393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9A0AAC-BE14-AF48-96BE-7901A5024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BD50B5-588A-1741-B65A-DA47D0B90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5AA08A-A531-6B47-AB8F-E224B529D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FD4B89-BD60-BB4E-91D5-EDE84DB82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353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9074-C587-A94A-917D-8686F1D15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99C4CC-13E7-0045-8930-C0E9A8D7E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305C1-E5BF-1A44-9290-406AB0A7E6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5989DA-5AFF-8C4A-929B-5C8E827A4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5C1E9-0435-F94F-8F79-109D4C30D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BA356E-8E73-054A-B369-281BACD2D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88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59E7EF-8841-0E4D-B29C-278C74816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4844B-0F37-4040-8423-20CBA7720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D837C-C05A-4E41-BE02-BE92BB773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97960-ADD9-D94D-ABCD-F4E89471044B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E54C0-073A-0148-9C5C-A68F4ECA7A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35227-0499-3440-8488-66AB730BA2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6B319-B2CF-8D46-9EBC-8794F449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34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ubchem.ncbi.nlm.nih.gov/compound/Methyl-decanoate" TargetMode="External"/><Relationship Id="rId2" Type="http://schemas.openxmlformats.org/officeDocument/2006/relationships/hyperlink" Target="https://pubchem.ncbi.nlm.nih.gov/compound/2969#section=3D-Conformer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cdc.cam.ac.uk/structures/search?id=doi:10.5517/cc5l8ff" TargetMode="External"/><Relationship Id="rId4" Type="http://schemas.openxmlformats.org/officeDocument/2006/relationships/hyperlink" Target="https://pubchem.ncbi.nlm.nih.gov/#query=glycerol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0" y="91440"/>
            <a:ext cx="12192000" cy="54261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Fuel comparisons – remaining presentations?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16AB49-90E1-1341-B185-81DE7FB73F24}"/>
              </a:ext>
            </a:extLst>
          </p:cNvPr>
          <p:cNvSpPr txBox="1"/>
          <p:nvPr/>
        </p:nvSpPr>
        <p:spPr>
          <a:xfrm>
            <a:off x="6670579" y="1536174"/>
            <a:ext cx="4937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How are they similar/different?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Number of carbon atoms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H–to–C atom ratio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Straight or branched?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1FC297-26EE-E841-87EE-698677B1BF85}"/>
              </a:ext>
            </a:extLst>
          </p:cNvPr>
          <p:cNvSpPr/>
          <p:nvPr/>
        </p:nvSpPr>
        <p:spPr>
          <a:xfrm>
            <a:off x="189523" y="982175"/>
            <a:ext cx="759864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Reports on these molecule comparisons: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2,2,4-Trimethylpentane </a:t>
            </a:r>
            <a:r>
              <a:rPr lang="en-US" sz="2400" b="1" dirty="0"/>
              <a:t>vs</a:t>
            </a:r>
            <a:r>
              <a:rPr lang="en-US" sz="2400" dirty="0"/>
              <a:t> n-octane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cyclooctane </a:t>
            </a:r>
            <a:r>
              <a:rPr lang="en-US" sz="2400" b="1" dirty="0"/>
              <a:t>vs</a:t>
            </a:r>
            <a:r>
              <a:rPr lang="en-US" sz="2400" dirty="0"/>
              <a:t> n-octane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ethanol </a:t>
            </a:r>
            <a:r>
              <a:rPr lang="en-US" sz="2400" b="1" dirty="0"/>
              <a:t>vs</a:t>
            </a:r>
            <a:r>
              <a:rPr lang="en-US" sz="2400" dirty="0"/>
              <a:t> methanol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ethanol </a:t>
            </a:r>
            <a:r>
              <a:rPr lang="en-US" sz="2400" b="1" dirty="0"/>
              <a:t>vs</a:t>
            </a:r>
            <a:r>
              <a:rPr lang="en-US" sz="2400" dirty="0"/>
              <a:t> propanol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glycerol </a:t>
            </a:r>
            <a:r>
              <a:rPr lang="en-US" sz="2400" b="1" dirty="0"/>
              <a:t>vs</a:t>
            </a:r>
            <a:r>
              <a:rPr lang="en-US" sz="2400" dirty="0"/>
              <a:t> 1,2-Propanediol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D-glucose </a:t>
            </a:r>
            <a:r>
              <a:rPr lang="en-US" sz="2400" b="1" dirty="0"/>
              <a:t>vs</a:t>
            </a:r>
            <a:r>
              <a:rPr lang="en-US" sz="2400" dirty="0"/>
              <a:t> fructose</a:t>
            </a:r>
          </a:p>
          <a:p>
            <a:endParaRPr lang="en-US" sz="2400" dirty="0"/>
          </a:p>
          <a:p>
            <a:r>
              <a:rPr lang="en-US" sz="2400" dirty="0"/>
              <a:t>2. I’ll report on these: </a:t>
            </a:r>
            <a:endParaRPr lang="en-US" sz="2400" dirty="0">
              <a:hlinkClick r:id="" action="ppaction://noaction"/>
            </a:endParaRPr>
          </a:p>
          <a:p>
            <a:r>
              <a:rPr lang="en-US" sz="2400" dirty="0">
                <a:hlinkClick r:id="rId2"/>
              </a:rPr>
              <a:t>decanoic acid</a:t>
            </a:r>
            <a:r>
              <a:rPr lang="en-US" sz="2400" dirty="0"/>
              <a:t> </a:t>
            </a:r>
            <a:r>
              <a:rPr lang="en-US" sz="2400" b="1" dirty="0"/>
              <a:t>vs</a:t>
            </a:r>
            <a:r>
              <a:rPr lang="en-US" sz="2400" dirty="0"/>
              <a:t> </a:t>
            </a:r>
            <a:r>
              <a:rPr lang="en-US" sz="2400" dirty="0">
                <a:hlinkClick r:id="rId3"/>
              </a:rPr>
              <a:t>methyl decanoate</a:t>
            </a:r>
            <a:endParaRPr lang="en-US" sz="2400" dirty="0"/>
          </a:p>
          <a:p>
            <a:r>
              <a:rPr lang="en-US" sz="2400" dirty="0">
                <a:hlinkClick r:id="rId4"/>
              </a:rPr>
              <a:t>glycerol</a:t>
            </a:r>
            <a:r>
              <a:rPr lang="en-US" sz="2400" dirty="0"/>
              <a:t> </a:t>
            </a:r>
            <a:r>
              <a:rPr lang="en-US" sz="2400" b="1" dirty="0"/>
              <a:t>vs</a:t>
            </a:r>
            <a:r>
              <a:rPr lang="en-US" sz="2400" dirty="0"/>
              <a:t> </a:t>
            </a:r>
            <a:r>
              <a:rPr lang="en-US" sz="2400" dirty="0">
                <a:hlinkClick r:id="rId5"/>
              </a:rPr>
              <a:t>glyceryl tristearate</a:t>
            </a:r>
            <a:endParaRPr lang="en-US" sz="2400" dirty="0">
              <a:effectLst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05275C50-928B-124C-AB11-A1E7CA7CE80E}"/>
              </a:ext>
            </a:extLst>
          </p:cNvPr>
          <p:cNvSpPr/>
          <p:nvPr/>
        </p:nvSpPr>
        <p:spPr>
          <a:xfrm>
            <a:off x="5675586" y="1434269"/>
            <a:ext cx="420414" cy="2475189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918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D65545-2AC0-B447-A1E3-A68D75367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735" y="0"/>
            <a:ext cx="8321722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1" y="50599"/>
            <a:ext cx="3072984" cy="150837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How to get it out of the ground: Fracking</a:t>
            </a:r>
          </a:p>
        </p:txBody>
      </p:sp>
    </p:spTree>
    <p:extLst>
      <p:ext uri="{BB962C8B-B14F-4D97-AF65-F5344CB8AC3E}">
        <p14:creationId xmlns:p14="http://schemas.microsoft.com/office/powerpoint/2010/main" val="531378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11389489" cy="474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Roadmap for today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5BBB2F-74FE-F94E-8BE9-969D99D8DAEC}"/>
              </a:ext>
            </a:extLst>
          </p:cNvPr>
          <p:cNvSpPr/>
          <p:nvPr/>
        </p:nvSpPr>
        <p:spPr>
          <a:xfrm>
            <a:off x="551543" y="1669967"/>
            <a:ext cx="3526970" cy="1200329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How we make electricity</a:t>
            </a:r>
            <a:r>
              <a:rPr lang="en-US" sz="2400" dirty="0"/>
              <a:t> from burning fossil fuels (or anything else)</a:t>
            </a:r>
            <a:endParaRPr lang="en-US" sz="24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BA58D8-A1EE-0346-B2AD-1C421505D273}"/>
              </a:ext>
            </a:extLst>
          </p:cNvPr>
          <p:cNvSpPr/>
          <p:nvPr/>
        </p:nvSpPr>
        <p:spPr>
          <a:xfrm>
            <a:off x="447230" y="3927204"/>
            <a:ext cx="3735597" cy="1569660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How we refine </a:t>
            </a:r>
            <a:r>
              <a:rPr lang="en-US" sz="2400" dirty="0"/>
              <a:t>the oil we extract from the ground (for burning, and also to make plastics)</a:t>
            </a:r>
            <a:endParaRPr lang="en-US" sz="24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D41884-D40F-A344-AA42-7D4F2FD817DA}"/>
              </a:ext>
            </a:extLst>
          </p:cNvPr>
          <p:cNvSpPr/>
          <p:nvPr/>
        </p:nvSpPr>
        <p:spPr>
          <a:xfrm>
            <a:off x="4837983" y="512148"/>
            <a:ext cx="3045839" cy="83099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Forms</a:t>
            </a:r>
            <a:r>
              <a:rPr lang="en-US" sz="2400" dirty="0"/>
              <a:t> of fossil fuels (coal, oil, gas)</a:t>
            </a:r>
            <a:endParaRPr lang="en-US" sz="24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ADBF08-366A-3E43-927F-B578C90DEAA0}"/>
              </a:ext>
            </a:extLst>
          </p:cNvPr>
          <p:cNvSpPr/>
          <p:nvPr/>
        </p:nvSpPr>
        <p:spPr>
          <a:xfrm>
            <a:off x="5295228" y="5354125"/>
            <a:ext cx="3501532" cy="83099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How we extract</a:t>
            </a:r>
            <a:r>
              <a:rPr lang="en-US" sz="2400" dirty="0"/>
              <a:t> fossil fuels from the ground</a:t>
            </a:r>
            <a:endParaRPr lang="en-US" sz="24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69AC351-8203-3942-97B0-AE985C5D9B6C}"/>
              </a:ext>
            </a:extLst>
          </p:cNvPr>
          <p:cNvSpPr/>
          <p:nvPr/>
        </p:nvSpPr>
        <p:spPr>
          <a:xfrm>
            <a:off x="8103845" y="3096207"/>
            <a:ext cx="3735597" cy="83099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What </a:t>
            </a:r>
            <a:r>
              <a:rPr lang="en-US" sz="2400" b="1" dirty="0">
                <a:solidFill>
                  <a:schemeClr val="accent1"/>
                </a:solidFill>
              </a:rPr>
              <a:t>burning</a:t>
            </a:r>
            <a:r>
              <a:rPr lang="en-US" sz="2400" dirty="0">
                <a:solidFill>
                  <a:schemeClr val="accent1"/>
                </a:solidFill>
              </a:rPr>
              <a:t> has to do with </a:t>
            </a:r>
            <a:r>
              <a:rPr lang="en-US" sz="2400" b="1" dirty="0">
                <a:solidFill>
                  <a:schemeClr val="accent1"/>
                </a:solidFill>
              </a:rPr>
              <a:t>chemical</a:t>
            </a:r>
            <a:r>
              <a:rPr lang="en-US" sz="2400" dirty="0">
                <a:solidFill>
                  <a:schemeClr val="accent1"/>
                </a:solidFill>
              </a:rPr>
              <a:t> </a:t>
            </a:r>
            <a:r>
              <a:rPr lang="en-US" sz="2400" b="1" dirty="0">
                <a:solidFill>
                  <a:schemeClr val="accent1"/>
                </a:solidFill>
              </a:rPr>
              <a:t>bonds</a:t>
            </a:r>
          </a:p>
        </p:txBody>
      </p:sp>
    </p:spTree>
    <p:extLst>
      <p:ext uri="{BB962C8B-B14F-4D97-AF65-F5344CB8AC3E}">
        <p14:creationId xmlns:p14="http://schemas.microsoft.com/office/powerpoint/2010/main" val="2950759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11389489" cy="474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Idea of energy density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5174185-E47D-5543-8DFE-728B80AA97EE}"/>
              </a:ext>
            </a:extLst>
          </p:cNvPr>
          <p:cNvGrpSpPr/>
          <p:nvPr/>
        </p:nvGrpSpPr>
        <p:grpSpPr>
          <a:xfrm>
            <a:off x="532408" y="677801"/>
            <a:ext cx="11127183" cy="4160417"/>
            <a:chOff x="459075" y="1719522"/>
            <a:chExt cx="11127183" cy="416041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B12E318-BC1B-F545-AAF8-29173EC388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080" b="8302"/>
            <a:stretch/>
          </p:blipFill>
          <p:spPr>
            <a:xfrm>
              <a:off x="459075" y="1719522"/>
              <a:ext cx="7189495" cy="4160417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0D955E5C-777D-4441-9CCF-E26EC5D946F2}"/>
                    </a:ext>
                  </a:extLst>
                </p:cNvPr>
                <p:cNvSpPr txBox="1"/>
                <p:nvPr/>
              </p:nvSpPr>
              <p:spPr>
                <a:xfrm>
                  <a:off x="8715736" y="2262450"/>
                  <a:ext cx="2870522" cy="30745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/>
                    <a:t>Enthalpy of combustion:</a:t>
                  </a:r>
                </a:p>
                <a:p>
                  <a:endParaRPr lang="en-US" sz="2400" b="1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=~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𝟏𝟓</m:t>
                        </m:r>
                        <m:f>
                          <m:fPr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𝒌𝑱</m:t>
                            </m:r>
                          </m:num>
                          <m:den>
                            <m:r>
                              <a:rPr lang="en-US" sz="2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𝒈</m:t>
                            </m:r>
                          </m:den>
                        </m:f>
                      </m:oMath>
                    </m:oMathPara>
                  </a14:m>
                  <a:endParaRPr lang="en-US" sz="2400" b="1" dirty="0"/>
                </a:p>
                <a:p>
                  <a:endParaRPr lang="en-US" sz="2400" dirty="0"/>
                </a:p>
                <a:p>
                  <a:r>
                    <a:rPr lang="en-US" sz="2400" dirty="0"/>
                    <a:t>(but you’ll measure this in lab!)</a:t>
                  </a:r>
                </a:p>
              </p:txBody>
            </p:sp>
          </mc:Choice>
          <mc:Fallback xmlns="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0D955E5C-777D-4441-9CCF-E26EC5D946F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15736" y="2262450"/>
                  <a:ext cx="2870522" cy="3074560"/>
                </a:xfrm>
                <a:prstGeom prst="rect">
                  <a:avLst/>
                </a:prstGeom>
                <a:blipFill>
                  <a:blip r:embed="rId3"/>
                  <a:stretch>
                    <a:fillRect l="-3524" t="-1646" b="-329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05060B4-A001-D545-A9B3-0FEAB60D6474}"/>
                  </a:ext>
                </a:extLst>
              </p:cNvPr>
              <p:cNvSpPr txBox="1"/>
              <p:nvPr/>
            </p:nvSpPr>
            <p:spPr>
              <a:xfrm>
                <a:off x="532408" y="5040375"/>
                <a:ext cx="1112718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We can think of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2400" dirty="0"/>
                  <a:t> as an </a:t>
                </a:r>
                <a:r>
                  <a:rPr lang="en-US" sz="2400" b="1" dirty="0"/>
                  <a:t>energy density</a:t>
                </a:r>
                <a:r>
                  <a:rPr lang="en-US" sz="2400" dirty="0"/>
                  <a:t>. The bigger the energy density, the more convenient (and possibly more dangerous) it is. 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People generally want fuel with high energy density (so we can drive around carrying it)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05060B4-A001-D545-A9B3-0FEAB60D64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408" y="5040375"/>
                <a:ext cx="11127183" cy="1569660"/>
              </a:xfrm>
              <a:prstGeom prst="rect">
                <a:avLst/>
              </a:prstGeom>
              <a:blipFill>
                <a:blip r:embed="rId4"/>
                <a:stretch>
                  <a:fillRect l="-797" t="-1600" r="-228"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own Arrow 8">
            <a:extLst>
              <a:ext uri="{FF2B5EF4-FFF2-40B4-BE49-F238E27FC236}">
                <a16:creationId xmlns:a16="http://schemas.microsoft.com/office/drawing/2014/main" id="{D36E54AC-2692-E344-8006-1278EA80E0E5}"/>
              </a:ext>
            </a:extLst>
          </p:cNvPr>
          <p:cNvSpPr/>
          <p:nvPr/>
        </p:nvSpPr>
        <p:spPr>
          <a:xfrm>
            <a:off x="7983481" y="1157467"/>
            <a:ext cx="544010" cy="31367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966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11389489" cy="474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Some high-producing biofuels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CEED723-EA5E-484C-AB15-B7A2E0088E62}"/>
              </a:ext>
            </a:extLst>
          </p:cNvPr>
          <p:cNvGrpSpPr/>
          <p:nvPr/>
        </p:nvGrpSpPr>
        <p:grpSpPr>
          <a:xfrm>
            <a:off x="324964" y="360699"/>
            <a:ext cx="10190634" cy="3068181"/>
            <a:chOff x="197642" y="463152"/>
            <a:chExt cx="10190634" cy="3068181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96137A5-1A18-624A-9068-D63A455250C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234" b="2310"/>
            <a:stretch/>
          </p:blipFill>
          <p:spPr bwMode="auto">
            <a:xfrm>
              <a:off x="6892722" y="463152"/>
              <a:ext cx="3495554" cy="28473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CC2B8877-7A9B-7B41-9C4B-B61D306819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642" y="593202"/>
              <a:ext cx="6037255" cy="29381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6F29C04-C1DD-8B45-80A2-BC3BE50D6453}"/>
                </a:ext>
              </a:extLst>
            </p:cNvPr>
            <p:cNvSpPr txBox="1"/>
            <p:nvPr/>
          </p:nvSpPr>
          <p:spPr>
            <a:xfrm>
              <a:off x="5116011" y="1267437"/>
              <a:ext cx="22377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Switchgrass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BC4E933-843A-B848-9B02-31F045295F7B}"/>
              </a:ext>
            </a:extLst>
          </p:cNvPr>
          <p:cNvGrpSpPr/>
          <p:nvPr/>
        </p:nvGrpSpPr>
        <p:grpSpPr>
          <a:xfrm>
            <a:off x="7928656" y="3208026"/>
            <a:ext cx="3854371" cy="3066033"/>
            <a:chOff x="5972535" y="3649974"/>
            <a:chExt cx="3854371" cy="3066033"/>
          </a:xfrm>
        </p:grpSpPr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7A4DA7A6-A6E1-2D4C-8847-555D54835D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351" b="22599"/>
            <a:stretch/>
          </p:blipFill>
          <p:spPr bwMode="auto">
            <a:xfrm>
              <a:off x="5972535" y="3649974"/>
              <a:ext cx="3854371" cy="30660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86DCFD8-DE84-F64E-8C83-65BE1FBED088}"/>
                </a:ext>
              </a:extLst>
            </p:cNvPr>
            <p:cNvSpPr txBox="1"/>
            <p:nvPr/>
          </p:nvSpPr>
          <p:spPr>
            <a:xfrm>
              <a:off x="6912016" y="5714045"/>
              <a:ext cx="22377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Sugarcane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DFFCB30-DA25-1B4B-AFFE-A825802172DC}"/>
              </a:ext>
            </a:extLst>
          </p:cNvPr>
          <p:cNvGrpSpPr/>
          <p:nvPr/>
        </p:nvGrpSpPr>
        <p:grpSpPr>
          <a:xfrm>
            <a:off x="3775274" y="3568726"/>
            <a:ext cx="4153382" cy="3115037"/>
            <a:chOff x="1078375" y="3742962"/>
            <a:chExt cx="4153382" cy="3115037"/>
          </a:xfrm>
        </p:grpSpPr>
        <p:pic>
          <p:nvPicPr>
            <p:cNvPr id="2058" name="Picture 10">
              <a:extLst>
                <a:ext uri="{FF2B5EF4-FFF2-40B4-BE49-F238E27FC236}">
                  <a16:creationId xmlns:a16="http://schemas.microsoft.com/office/drawing/2014/main" id="{08E45CE5-1751-2F44-9452-73D0D329EB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375" y="3742962"/>
              <a:ext cx="4153382" cy="3115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35E07E9-F54D-1A40-ACC7-8D8A25FACC72}"/>
                </a:ext>
              </a:extLst>
            </p:cNvPr>
            <p:cNvSpPr txBox="1"/>
            <p:nvPr/>
          </p:nvSpPr>
          <p:spPr>
            <a:xfrm>
              <a:off x="2237773" y="4027284"/>
              <a:ext cx="22377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Corn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08B2FCC-77C5-2F4C-AECC-9C0F669D7912}"/>
              </a:ext>
            </a:extLst>
          </p:cNvPr>
          <p:cNvGrpSpPr/>
          <p:nvPr/>
        </p:nvGrpSpPr>
        <p:grpSpPr>
          <a:xfrm>
            <a:off x="775503" y="3622215"/>
            <a:ext cx="2999771" cy="3066501"/>
            <a:chOff x="775503" y="3622215"/>
            <a:chExt cx="2999771" cy="3066501"/>
          </a:xfrm>
        </p:grpSpPr>
        <p:pic>
          <p:nvPicPr>
            <p:cNvPr id="2060" name="Picture 12">
              <a:extLst>
                <a:ext uri="{FF2B5EF4-FFF2-40B4-BE49-F238E27FC236}">
                  <a16:creationId xmlns:a16="http://schemas.microsoft.com/office/drawing/2014/main" id="{9417B4B5-E924-624C-9A83-12EF8D1E0B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503" y="4041099"/>
              <a:ext cx="2647617" cy="26476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2C9E2CD-4D18-0946-A0FC-F7702E1102A9}"/>
                </a:ext>
              </a:extLst>
            </p:cNvPr>
            <p:cNvSpPr txBox="1"/>
            <p:nvPr/>
          </p:nvSpPr>
          <p:spPr>
            <a:xfrm>
              <a:off x="1537502" y="3622215"/>
              <a:ext cx="22377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Fruit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8766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11389489" cy="474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Increasing the energy density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7993B9-D339-014E-8319-1F554E7F32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822"/>
          <a:stretch/>
        </p:blipFill>
        <p:spPr>
          <a:xfrm>
            <a:off x="0" y="1481559"/>
            <a:ext cx="8909860" cy="3877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12E318-BC1B-F545-AAF8-29173EC388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80" b="8302"/>
          <a:stretch/>
        </p:blipFill>
        <p:spPr>
          <a:xfrm>
            <a:off x="9062977" y="3687219"/>
            <a:ext cx="2709074" cy="1567687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39A8D60-2BB8-E54D-B965-8F8B0A166F1F}"/>
              </a:ext>
            </a:extLst>
          </p:cNvPr>
          <p:cNvGrpSpPr/>
          <p:nvPr/>
        </p:nvGrpSpPr>
        <p:grpSpPr>
          <a:xfrm>
            <a:off x="4120587" y="5324354"/>
            <a:ext cx="5208608" cy="1214152"/>
            <a:chOff x="4120587" y="5324354"/>
            <a:chExt cx="5208608" cy="1214152"/>
          </a:xfrm>
        </p:grpSpPr>
        <p:sp>
          <p:nvSpPr>
            <p:cNvPr id="2" name="Left Brace 1">
              <a:extLst>
                <a:ext uri="{FF2B5EF4-FFF2-40B4-BE49-F238E27FC236}">
                  <a16:creationId xmlns:a16="http://schemas.microsoft.com/office/drawing/2014/main" id="{2E833E42-4265-0F4E-AEED-FB0A44C466A4}"/>
                </a:ext>
              </a:extLst>
            </p:cNvPr>
            <p:cNvSpPr/>
            <p:nvPr/>
          </p:nvSpPr>
          <p:spPr>
            <a:xfrm rot="16200000">
              <a:off x="6092143" y="4795775"/>
              <a:ext cx="266217" cy="1323375"/>
            </a:xfrm>
            <a:prstGeom prst="lef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178C90F-E82D-C241-983F-4A3BD2C935DC}"/>
                </a:ext>
              </a:extLst>
            </p:cNvPr>
            <p:cNvSpPr txBox="1"/>
            <p:nvPr/>
          </p:nvSpPr>
          <p:spPr>
            <a:xfrm>
              <a:off x="4120587" y="5707509"/>
              <a:ext cx="52086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Ferment the glucose or other photosynthetic products (wood, grass)</a:t>
              </a:r>
            </a:p>
          </p:txBody>
        </p:sp>
      </p:grpSp>
      <p:sp>
        <p:nvSpPr>
          <p:cNvPr id="9" name="Down Arrow 8">
            <a:extLst>
              <a:ext uri="{FF2B5EF4-FFF2-40B4-BE49-F238E27FC236}">
                <a16:creationId xmlns:a16="http://schemas.microsoft.com/office/drawing/2014/main" id="{E303D7D9-20FC-4A11-E431-CD5027CD29F1}"/>
              </a:ext>
            </a:extLst>
          </p:cNvPr>
          <p:cNvSpPr/>
          <p:nvPr/>
        </p:nvSpPr>
        <p:spPr>
          <a:xfrm>
            <a:off x="7511635" y="927165"/>
            <a:ext cx="578734" cy="14121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22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4699323" cy="142368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We can </a:t>
            </a:r>
            <a:r>
              <a:rPr lang="en-US" sz="3000" b="1" i="1" dirty="0">
                <a:latin typeface="+mn-lt"/>
              </a:rPr>
              <a:t>ferment</a:t>
            </a:r>
            <a:r>
              <a:rPr lang="en-US" sz="3000" b="1" dirty="0">
                <a:latin typeface="+mn-lt"/>
              </a:rPr>
              <a:t> sugars, carbohydrates, and cellulosic (leafy) parts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05CC707-A765-894E-BD95-C8A239FA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1124" y="75011"/>
            <a:ext cx="5653470" cy="296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4664BA2E-FB46-B84F-B6AE-0B37459DD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453" y="3198003"/>
            <a:ext cx="5244498" cy="349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88AB910-B9AE-E94A-93CE-6BEE622E5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219" y="1559047"/>
            <a:ext cx="3852680" cy="513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023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11458938" cy="6597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Ethanol is a little higher up on the energy density scale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64D69F-9F70-AC47-9492-04B34FD9A5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822"/>
          <a:stretch/>
        </p:blipFill>
        <p:spPr>
          <a:xfrm>
            <a:off x="0" y="1481559"/>
            <a:ext cx="8909860" cy="3877519"/>
          </a:xfrm>
          <a:prstGeom prst="rect">
            <a:avLst/>
          </a:prstGeom>
        </p:spPr>
      </p:pic>
      <p:sp>
        <p:nvSpPr>
          <p:cNvPr id="3" name="Down Arrow 2">
            <a:extLst>
              <a:ext uri="{FF2B5EF4-FFF2-40B4-BE49-F238E27FC236}">
                <a16:creationId xmlns:a16="http://schemas.microsoft.com/office/drawing/2014/main" id="{F548E4AD-B29A-164A-9457-F8A6DFDF0664}"/>
              </a:ext>
            </a:extLst>
          </p:cNvPr>
          <p:cNvSpPr/>
          <p:nvPr/>
        </p:nvSpPr>
        <p:spPr>
          <a:xfrm>
            <a:off x="5987635" y="937549"/>
            <a:ext cx="578734" cy="14121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C2404EA9-9CDF-BB1E-E7B2-C2B387ADD422}"/>
              </a:ext>
            </a:extLst>
          </p:cNvPr>
          <p:cNvSpPr/>
          <p:nvPr/>
        </p:nvSpPr>
        <p:spPr>
          <a:xfrm>
            <a:off x="7511635" y="927165"/>
            <a:ext cx="578734" cy="1412112"/>
          </a:xfrm>
          <a:prstGeom prst="downArrow">
            <a:avLst/>
          </a:prstGeom>
          <a:solidFill>
            <a:schemeClr val="accent1">
              <a:alpha val="5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893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4699323" cy="142368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We can also extract vegetable oil from plants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C65B9BA-EF59-2641-83A7-99A4320317CF}"/>
              </a:ext>
            </a:extLst>
          </p:cNvPr>
          <p:cNvGrpSpPr/>
          <p:nvPr/>
        </p:nvGrpSpPr>
        <p:grpSpPr>
          <a:xfrm>
            <a:off x="162044" y="1649071"/>
            <a:ext cx="6053561" cy="3872053"/>
            <a:chOff x="300940" y="2077334"/>
            <a:chExt cx="6748041" cy="4498694"/>
          </a:xfrm>
        </p:grpSpPr>
        <p:pic>
          <p:nvPicPr>
            <p:cNvPr id="6146" name="Picture 2">
              <a:extLst>
                <a:ext uri="{FF2B5EF4-FFF2-40B4-BE49-F238E27FC236}">
                  <a16:creationId xmlns:a16="http://schemas.microsoft.com/office/drawing/2014/main" id="{A88F9A92-99EF-A54C-AF0B-8DCAEC7322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0940" y="2077334"/>
              <a:ext cx="6748041" cy="44986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CFADE11-6BC5-1441-B093-9C6D7480DF3F}"/>
                </a:ext>
              </a:extLst>
            </p:cNvPr>
            <p:cNvSpPr txBox="1"/>
            <p:nvPr/>
          </p:nvSpPr>
          <p:spPr>
            <a:xfrm>
              <a:off x="2521350" y="2077334"/>
              <a:ext cx="3908308" cy="5363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Palm oil (Indonesia)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E61550C-6568-DB4D-926B-468ACD488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984" y="3532028"/>
            <a:ext cx="5210615" cy="3015098"/>
          </a:xfrm>
          <a:prstGeom prst="rect">
            <a:avLst/>
          </a:prstGeom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8750EFC9-F350-C343-89BE-2ADE275E7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914" y="100764"/>
            <a:ext cx="5340753" cy="3558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9946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11458938" cy="6597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Vegetable oil is a little higher up on the energy density scale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64D69F-9F70-AC47-9492-04B34FD9A5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822"/>
          <a:stretch/>
        </p:blipFill>
        <p:spPr>
          <a:xfrm>
            <a:off x="0" y="1481559"/>
            <a:ext cx="8909860" cy="3877519"/>
          </a:xfrm>
          <a:prstGeom prst="rect">
            <a:avLst/>
          </a:prstGeom>
        </p:spPr>
      </p:pic>
      <p:sp>
        <p:nvSpPr>
          <p:cNvPr id="3" name="Down Arrow 2">
            <a:extLst>
              <a:ext uri="{FF2B5EF4-FFF2-40B4-BE49-F238E27FC236}">
                <a16:creationId xmlns:a16="http://schemas.microsoft.com/office/drawing/2014/main" id="{F548E4AD-B29A-164A-9457-F8A6DFDF0664}"/>
              </a:ext>
            </a:extLst>
          </p:cNvPr>
          <p:cNvSpPr/>
          <p:nvPr/>
        </p:nvSpPr>
        <p:spPr>
          <a:xfrm>
            <a:off x="4953965" y="937549"/>
            <a:ext cx="578734" cy="14121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32ECDCB7-1A88-DD9D-2DD4-BA1C47E7B093}"/>
              </a:ext>
            </a:extLst>
          </p:cNvPr>
          <p:cNvSpPr/>
          <p:nvPr/>
        </p:nvSpPr>
        <p:spPr>
          <a:xfrm>
            <a:off x="7511635" y="927165"/>
            <a:ext cx="578734" cy="1412112"/>
          </a:xfrm>
          <a:prstGeom prst="downArrow">
            <a:avLst/>
          </a:prstGeom>
          <a:solidFill>
            <a:schemeClr val="accent1">
              <a:alpha val="5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4E62DE24-4954-0D78-88DB-2D32EB3EF087}"/>
              </a:ext>
            </a:extLst>
          </p:cNvPr>
          <p:cNvSpPr/>
          <p:nvPr/>
        </p:nvSpPr>
        <p:spPr>
          <a:xfrm>
            <a:off x="5987635" y="937549"/>
            <a:ext cx="578734" cy="1412112"/>
          </a:xfrm>
          <a:prstGeom prst="downArrow">
            <a:avLst/>
          </a:prstGeom>
          <a:solidFill>
            <a:schemeClr val="accent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6237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11389489" cy="474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Then there’s fossil fuels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7993B9-D339-014E-8319-1F554E7F32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822"/>
          <a:stretch/>
        </p:blipFill>
        <p:spPr>
          <a:xfrm>
            <a:off x="0" y="1481559"/>
            <a:ext cx="8909860" cy="3877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12E318-BC1B-F545-AAF8-29173EC388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80" b="8302"/>
          <a:stretch/>
        </p:blipFill>
        <p:spPr>
          <a:xfrm>
            <a:off x="9062977" y="3687219"/>
            <a:ext cx="2709074" cy="1567687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39A8D60-2BB8-E54D-B965-8F8B0A166F1F}"/>
              </a:ext>
            </a:extLst>
          </p:cNvPr>
          <p:cNvGrpSpPr/>
          <p:nvPr/>
        </p:nvGrpSpPr>
        <p:grpSpPr>
          <a:xfrm>
            <a:off x="138895" y="5376439"/>
            <a:ext cx="6470249" cy="1122744"/>
            <a:chOff x="5197031" y="5324352"/>
            <a:chExt cx="6470249" cy="1122744"/>
          </a:xfrm>
        </p:grpSpPr>
        <p:sp>
          <p:nvSpPr>
            <p:cNvPr id="2" name="Left Brace 1">
              <a:extLst>
                <a:ext uri="{FF2B5EF4-FFF2-40B4-BE49-F238E27FC236}">
                  <a16:creationId xmlns:a16="http://schemas.microsoft.com/office/drawing/2014/main" id="{2E833E42-4265-0F4E-AEED-FB0A44C466A4}"/>
                </a:ext>
              </a:extLst>
            </p:cNvPr>
            <p:cNvSpPr/>
            <p:nvPr/>
          </p:nvSpPr>
          <p:spPr>
            <a:xfrm rot="16200000">
              <a:off x="7641961" y="3245957"/>
              <a:ext cx="291747" cy="4448538"/>
            </a:xfrm>
            <a:prstGeom prst="lef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178C90F-E82D-C241-983F-4A3BD2C935DC}"/>
                </a:ext>
              </a:extLst>
            </p:cNvPr>
            <p:cNvSpPr txBox="1"/>
            <p:nvPr/>
          </p:nvSpPr>
          <p:spPr>
            <a:xfrm>
              <a:off x="5197031" y="5616099"/>
              <a:ext cx="647024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Photosynthetic products that have been processed by high heat and pressure underground</a:t>
              </a:r>
            </a:p>
          </p:txBody>
        </p:sp>
      </p:grpSp>
      <p:sp>
        <p:nvSpPr>
          <p:cNvPr id="9" name="Down Arrow 8">
            <a:extLst>
              <a:ext uri="{FF2B5EF4-FFF2-40B4-BE49-F238E27FC236}">
                <a16:creationId xmlns:a16="http://schemas.microsoft.com/office/drawing/2014/main" id="{E3A098E5-1E1B-621C-0EB6-FCD49460F819}"/>
              </a:ext>
            </a:extLst>
          </p:cNvPr>
          <p:cNvSpPr/>
          <p:nvPr/>
        </p:nvSpPr>
        <p:spPr>
          <a:xfrm>
            <a:off x="4953965" y="937549"/>
            <a:ext cx="578734" cy="1412112"/>
          </a:xfrm>
          <a:prstGeom prst="downArrow">
            <a:avLst/>
          </a:prstGeom>
          <a:solidFill>
            <a:schemeClr val="accent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A5FBF6B8-02F6-6658-F7CF-33C5C03D09A0}"/>
              </a:ext>
            </a:extLst>
          </p:cNvPr>
          <p:cNvSpPr/>
          <p:nvPr/>
        </p:nvSpPr>
        <p:spPr>
          <a:xfrm>
            <a:off x="7511635" y="927165"/>
            <a:ext cx="578734" cy="1412112"/>
          </a:xfrm>
          <a:prstGeom prst="downArrow">
            <a:avLst/>
          </a:prstGeom>
          <a:solidFill>
            <a:schemeClr val="accent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1D9B4153-FF2E-3044-5692-37D81CBA55A8}"/>
              </a:ext>
            </a:extLst>
          </p:cNvPr>
          <p:cNvSpPr/>
          <p:nvPr/>
        </p:nvSpPr>
        <p:spPr>
          <a:xfrm>
            <a:off x="5987635" y="937549"/>
            <a:ext cx="578734" cy="1412112"/>
          </a:xfrm>
          <a:prstGeom prst="downArrow">
            <a:avLst/>
          </a:prstGeom>
          <a:solidFill>
            <a:schemeClr val="accent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81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11389489" cy="474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Where we left off last time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5BBB2F-74FE-F94E-8BE9-969D99D8DAEC}"/>
              </a:ext>
            </a:extLst>
          </p:cNvPr>
          <p:cNvSpPr/>
          <p:nvPr/>
        </p:nvSpPr>
        <p:spPr>
          <a:xfrm>
            <a:off x="551543" y="1669967"/>
            <a:ext cx="3526970" cy="1200329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How we make electricity</a:t>
            </a:r>
            <a:r>
              <a:rPr lang="en-US" sz="2400" dirty="0"/>
              <a:t> from burning fossil fuels (or anything else)</a:t>
            </a:r>
            <a:endParaRPr lang="en-US" sz="24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BA58D8-A1EE-0346-B2AD-1C421505D273}"/>
              </a:ext>
            </a:extLst>
          </p:cNvPr>
          <p:cNvSpPr/>
          <p:nvPr/>
        </p:nvSpPr>
        <p:spPr>
          <a:xfrm>
            <a:off x="447230" y="3927204"/>
            <a:ext cx="3735597" cy="1569660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</a:rPr>
              <a:t>How we refine </a:t>
            </a:r>
            <a:r>
              <a:rPr lang="en-US" sz="2400" dirty="0">
                <a:solidFill>
                  <a:schemeClr val="accent1"/>
                </a:solidFill>
              </a:rPr>
              <a:t>the oil we extract from the ground (for burning, and also to make plastics)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D41884-D40F-A344-AA42-7D4F2FD817DA}"/>
              </a:ext>
            </a:extLst>
          </p:cNvPr>
          <p:cNvSpPr/>
          <p:nvPr/>
        </p:nvSpPr>
        <p:spPr>
          <a:xfrm>
            <a:off x="4837983" y="512148"/>
            <a:ext cx="3045839" cy="83099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Forms</a:t>
            </a:r>
            <a:r>
              <a:rPr lang="en-US" sz="2400" dirty="0"/>
              <a:t> of fossil fuels (coal, oil, gas)</a:t>
            </a:r>
            <a:endParaRPr lang="en-US" sz="24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ADBF08-366A-3E43-927F-B578C90DEAA0}"/>
              </a:ext>
            </a:extLst>
          </p:cNvPr>
          <p:cNvSpPr/>
          <p:nvPr/>
        </p:nvSpPr>
        <p:spPr>
          <a:xfrm>
            <a:off x="5295228" y="5354125"/>
            <a:ext cx="3501532" cy="83099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How we extract</a:t>
            </a:r>
            <a:r>
              <a:rPr lang="en-US" sz="2400" dirty="0"/>
              <a:t> fossil fuels from the ground</a:t>
            </a:r>
            <a:endParaRPr lang="en-US" sz="24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69AC351-8203-3942-97B0-AE985C5D9B6C}"/>
              </a:ext>
            </a:extLst>
          </p:cNvPr>
          <p:cNvSpPr/>
          <p:nvPr/>
        </p:nvSpPr>
        <p:spPr>
          <a:xfrm>
            <a:off x="8103845" y="3096207"/>
            <a:ext cx="3735597" cy="83099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What </a:t>
            </a:r>
            <a:r>
              <a:rPr lang="en-US" sz="2400" b="1" dirty="0"/>
              <a:t>burning</a:t>
            </a:r>
            <a:r>
              <a:rPr lang="en-US" sz="2400" dirty="0"/>
              <a:t> has to do with </a:t>
            </a:r>
            <a:r>
              <a:rPr lang="en-US" sz="2400" b="1" dirty="0"/>
              <a:t>chemical</a:t>
            </a:r>
            <a:r>
              <a:rPr lang="en-US" sz="2400" dirty="0"/>
              <a:t> </a:t>
            </a:r>
            <a:r>
              <a:rPr lang="en-US" sz="2400" b="1" dirty="0"/>
              <a:t>bonds</a:t>
            </a:r>
          </a:p>
        </p:txBody>
      </p:sp>
    </p:spTree>
    <p:extLst>
      <p:ext uri="{BB962C8B-B14F-4D97-AF65-F5344CB8AC3E}">
        <p14:creationId xmlns:p14="http://schemas.microsoft.com/office/powerpoint/2010/main" val="34705417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How do we </a:t>
            </a:r>
            <a:r>
              <a:rPr lang="en-US" sz="3000" b="1" i="1" dirty="0">
                <a:latin typeface="+mn-lt"/>
              </a:rPr>
              <a:t>know</a:t>
            </a:r>
            <a:r>
              <a:rPr lang="en-US" sz="3000" b="1" dirty="0">
                <a:latin typeface="+mn-lt"/>
              </a:rPr>
              <a:t> those numbers?</a:t>
            </a:r>
            <a:endParaRPr lang="en-US" sz="3000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3D9248-B9CF-B243-BF0A-2CAC2C9E6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232" y="881638"/>
            <a:ext cx="6657278" cy="540163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B6697B9-C56B-874A-A1C9-60EA5F7E923A}"/>
              </a:ext>
            </a:extLst>
          </p:cNvPr>
          <p:cNvSpPr/>
          <p:nvPr/>
        </p:nvSpPr>
        <p:spPr>
          <a:xfrm>
            <a:off x="267690" y="2751459"/>
            <a:ext cx="18504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Bomb calorimeter</a:t>
            </a:r>
          </a:p>
          <a:p>
            <a:r>
              <a:rPr lang="en-US" sz="2400" b="1" dirty="0"/>
              <a:t>(lab)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800FF0E-EE99-984F-93EA-9807AFDF3D2D}"/>
                  </a:ext>
                </a:extLst>
              </p:cNvPr>
              <p:cNvSpPr txBox="1"/>
              <p:nvPr/>
            </p:nvSpPr>
            <p:spPr>
              <a:xfrm>
                <a:off x="8289859" y="166135"/>
                <a:ext cx="3784922" cy="63709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/>
                  <a:t>Equations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The </a:t>
                </a:r>
                <a:r>
                  <a:rPr lang="en-US" sz="2400" b="1" dirty="0"/>
                  <a:t>heat released </a:t>
                </a:r>
                <a:r>
                  <a:rPr lang="en-US" sz="2400" dirty="0"/>
                  <a:t>depends on how much the temperature went up:</a:t>
                </a:r>
              </a:p>
              <a:p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𝒒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𝑪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×∆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𝑻</m:t>
                      </m:r>
                    </m:oMath>
                  </m:oMathPara>
                </a14:m>
                <a:endParaRPr lang="en-US" sz="2400" b="1" dirty="0"/>
              </a:p>
              <a:p>
                <a:endParaRPr lang="en-US" sz="2400" dirty="0"/>
              </a:p>
              <a:p>
                <a:r>
                  <a:rPr lang="en-US" sz="2400" dirty="0"/>
                  <a:t>where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sz="2400" dirty="0"/>
                  <a:t> is a constant based on how much water there is in the calorimeter. Then </a:t>
                </a:r>
              </a:p>
              <a:p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2400" b="1" i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𝐇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𝒒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/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𝒎</m:t>
                      </m:r>
                    </m:oMath>
                  </m:oMathPara>
                </a14:m>
                <a:endParaRPr lang="en-US" sz="2400" b="1" i="1" dirty="0"/>
              </a:p>
              <a:p>
                <a:endParaRPr lang="en-US" sz="2400" i="1" dirty="0"/>
              </a:p>
              <a:p>
                <a:r>
                  <a:rPr lang="en-US" sz="2400" dirty="0"/>
                  <a:t>where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/>
                  <a:t> is the mass of the sample you put in the cup (before you burn it!!!)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800FF0E-EE99-984F-93EA-9807AFDF3D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9859" y="166135"/>
                <a:ext cx="3784922" cy="6370975"/>
              </a:xfrm>
              <a:prstGeom prst="rect">
                <a:avLst/>
              </a:prstGeom>
              <a:blipFill>
                <a:blip r:embed="rId3"/>
                <a:stretch>
                  <a:fillRect l="-2341" t="-596" r="-669" b="-11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79188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Measuring vs getting info from labels</a:t>
            </a:r>
            <a:endParaRPr lang="en-US" sz="30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800FF0E-EE99-984F-93EA-9807AFDF3D2D}"/>
                  </a:ext>
                </a:extLst>
              </p:cNvPr>
              <p:cNvSpPr txBox="1"/>
              <p:nvPr/>
            </p:nvSpPr>
            <p:spPr>
              <a:xfrm>
                <a:off x="131496" y="1002246"/>
                <a:ext cx="5407913" cy="58020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/>
                  <a:t>Summary of bomb calorimetry equations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The </a:t>
                </a:r>
                <a:r>
                  <a:rPr lang="en-US" sz="2400" b="1" dirty="0"/>
                  <a:t>heat released </a:t>
                </a:r>
                <a:r>
                  <a:rPr lang="en-US" sz="2400" dirty="0"/>
                  <a:t>depends on how much the temperature went up:</a:t>
                </a:r>
              </a:p>
              <a:p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𝒒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𝑪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×∆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𝑻</m:t>
                      </m:r>
                    </m:oMath>
                  </m:oMathPara>
                </a14:m>
                <a:endParaRPr lang="en-US" sz="2400" b="1" dirty="0"/>
              </a:p>
              <a:p>
                <a:endParaRPr lang="en-US" sz="2400" dirty="0"/>
              </a:p>
              <a:p>
                <a:r>
                  <a:rPr lang="en-US" sz="2400" dirty="0"/>
                  <a:t>where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𝑪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𝟏𝟎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𝒌𝑱</m:t>
                        </m:r>
                      </m:num>
                      <m:den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℃</m:t>
                        </m:r>
                      </m:den>
                    </m:f>
                  </m:oMath>
                </a14:m>
                <a:r>
                  <a:rPr lang="en-US" sz="2400" dirty="0"/>
                  <a:t> is based on how much water there is in the calorimeter. Then the </a:t>
                </a:r>
                <a:r>
                  <a:rPr lang="en-US" sz="2400" b="1" dirty="0"/>
                  <a:t>specific enthalpy of combustion </a:t>
                </a:r>
                <a:r>
                  <a:rPr lang="en-US" sz="2400" dirty="0"/>
                  <a:t>is  </a:t>
                </a:r>
              </a:p>
              <a:p>
                <a:endParaRPr lang="en-US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2400" b="1" i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𝐇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𝒒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/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𝒎</m:t>
                      </m:r>
                    </m:oMath>
                  </m:oMathPara>
                </a14:m>
                <a:endParaRPr lang="en-US" sz="2400" b="1" i="1" dirty="0"/>
              </a:p>
              <a:p>
                <a:endParaRPr lang="en-US" sz="2400" i="1" dirty="0"/>
              </a:p>
              <a:p>
                <a:r>
                  <a:rPr lang="en-US" sz="2400" dirty="0"/>
                  <a:t>where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/>
                  <a:t> is the mass of the sample you put in the cup (before you burn it!!!)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800FF0E-EE99-984F-93EA-9807AFDF3D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496" y="1002246"/>
                <a:ext cx="5407913" cy="5802038"/>
              </a:xfrm>
              <a:prstGeom prst="rect">
                <a:avLst/>
              </a:prstGeom>
              <a:blipFill>
                <a:blip r:embed="rId2"/>
                <a:stretch>
                  <a:fillRect l="-1874" t="-873" r="-2576" b="-15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DC708CEC-CE1E-E787-CD8E-B1312823531E}"/>
              </a:ext>
            </a:extLst>
          </p:cNvPr>
          <p:cNvSpPr txBox="1"/>
          <p:nvPr/>
        </p:nvSpPr>
        <p:spPr>
          <a:xfrm>
            <a:off x="6459409" y="1003953"/>
            <a:ext cx="540791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Summary of nutrition equations</a:t>
            </a:r>
          </a:p>
          <a:p>
            <a:endParaRPr lang="en-US" sz="2400" dirty="0"/>
          </a:p>
          <a:p>
            <a:r>
              <a:rPr lang="en-US" sz="2400" b="1" dirty="0"/>
              <a:t>1 Calorie = 1 kcal = 1000 calories</a:t>
            </a:r>
          </a:p>
          <a:p>
            <a:endParaRPr lang="en-US" sz="2400" b="1" dirty="0"/>
          </a:p>
          <a:p>
            <a:r>
              <a:rPr lang="en-US" sz="2400" b="1" dirty="0"/>
              <a:t>1 kcal = 4.18 kJ</a:t>
            </a:r>
          </a:p>
          <a:p>
            <a:endParaRPr lang="en-US" sz="2400" dirty="0"/>
          </a:p>
          <a:p>
            <a:r>
              <a:rPr lang="en-US" sz="2400" dirty="0"/>
              <a:t>The </a:t>
            </a:r>
            <a:r>
              <a:rPr lang="en-US" sz="2400" b="1" dirty="0"/>
              <a:t>specific enthalpy of combustion </a:t>
            </a:r>
            <a:r>
              <a:rPr lang="en-US" sz="2400" dirty="0"/>
              <a:t>(or digestion)</a:t>
            </a:r>
            <a:r>
              <a:rPr lang="en-US" sz="2400" b="1" dirty="0"/>
              <a:t> </a:t>
            </a:r>
            <a:r>
              <a:rPr lang="en-US" sz="2400" dirty="0"/>
              <a:t>is the energy per serving divided by the grams per serving.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CAC62D-C154-3E03-35B1-1AB1EE6FF49A}"/>
              </a:ext>
            </a:extLst>
          </p:cNvPr>
          <p:cNvSpPr txBox="1"/>
          <p:nvPr/>
        </p:nvSpPr>
        <p:spPr>
          <a:xfrm>
            <a:off x="6459409" y="4678017"/>
            <a:ext cx="54079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Your task </a:t>
            </a:r>
            <a:r>
              <a:rPr lang="en-US" sz="2400" dirty="0"/>
              <a:t>… what’s the fuel with the highest specific enthalpy of combustion (also called energy density): wood pellets, cooking oil, or option #3? How do they compare with fossil fuels?</a:t>
            </a:r>
          </a:p>
        </p:txBody>
      </p:sp>
    </p:spTree>
    <p:extLst>
      <p:ext uri="{BB962C8B-B14F-4D97-AF65-F5344CB8AC3E}">
        <p14:creationId xmlns:p14="http://schemas.microsoft.com/office/powerpoint/2010/main" val="1456693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ED994A-2839-0D49-9ECD-C47F15B6CC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11" r="12467" b="17469"/>
          <a:stretch/>
        </p:blipFill>
        <p:spPr>
          <a:xfrm>
            <a:off x="277678" y="445973"/>
            <a:ext cx="9340883" cy="617255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1" y="50599"/>
            <a:ext cx="5266480" cy="5512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Refining of crude oil</a:t>
            </a:r>
          </a:p>
        </p:txBody>
      </p:sp>
    </p:spTree>
    <p:extLst>
      <p:ext uri="{BB962C8B-B14F-4D97-AF65-F5344CB8AC3E}">
        <p14:creationId xmlns:p14="http://schemas.microsoft.com/office/powerpoint/2010/main" val="2263886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ED994A-2839-0D49-9ECD-C47F15B6CC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11" r="12467" b="17469"/>
          <a:stretch/>
        </p:blipFill>
        <p:spPr>
          <a:xfrm>
            <a:off x="277678" y="445973"/>
            <a:ext cx="9340883" cy="617255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0" y="50599"/>
            <a:ext cx="8160152" cy="5512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Piped in and sent to distillation towers</a:t>
            </a:r>
          </a:p>
        </p:txBody>
      </p:sp>
      <p:sp>
        <p:nvSpPr>
          <p:cNvPr id="3" name="Donut 2">
            <a:extLst>
              <a:ext uri="{FF2B5EF4-FFF2-40B4-BE49-F238E27FC236}">
                <a16:creationId xmlns:a16="http://schemas.microsoft.com/office/drawing/2014/main" id="{85B9C6B2-A4A3-974F-AC90-4A8D46A6493F}"/>
              </a:ext>
            </a:extLst>
          </p:cNvPr>
          <p:cNvSpPr/>
          <p:nvPr/>
        </p:nvSpPr>
        <p:spPr>
          <a:xfrm>
            <a:off x="4861368" y="1689904"/>
            <a:ext cx="2731624" cy="3229337"/>
          </a:xfrm>
          <a:prstGeom prst="donut">
            <a:avLst>
              <a:gd name="adj" fmla="val 12411"/>
            </a:avLst>
          </a:prstGeom>
          <a:solidFill>
            <a:schemeClr val="accent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911BA3D1-BA22-7743-8E88-FB68E74D95C0}"/>
              </a:ext>
            </a:extLst>
          </p:cNvPr>
          <p:cNvSpPr/>
          <p:nvPr/>
        </p:nvSpPr>
        <p:spPr>
          <a:xfrm rot="14625969">
            <a:off x="1579349" y="3589657"/>
            <a:ext cx="713099" cy="216913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19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FF06B8-487B-924C-A2D8-3DF36C63D2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83"/>
          <a:stretch/>
        </p:blipFill>
        <p:spPr>
          <a:xfrm>
            <a:off x="188780" y="902824"/>
            <a:ext cx="7544679" cy="548640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759878" cy="56715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What’s a distillation tower? </a:t>
            </a:r>
            <a:endParaRPr lang="en-US" sz="3000" b="1" i="1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6BF933-3A20-F540-AB97-6615A5115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5283" y="1499059"/>
            <a:ext cx="2837800" cy="2691984"/>
          </a:xfrm>
          <a:prstGeom prst="rect">
            <a:avLst/>
          </a:prstGeom>
        </p:spPr>
      </p:pic>
      <p:sp>
        <p:nvSpPr>
          <p:cNvPr id="2" name="Down Arrow 1">
            <a:extLst>
              <a:ext uri="{FF2B5EF4-FFF2-40B4-BE49-F238E27FC236}">
                <a16:creationId xmlns:a16="http://schemas.microsoft.com/office/drawing/2014/main" id="{416D26AC-EA0B-5744-8780-B89B77B98C4A}"/>
              </a:ext>
            </a:extLst>
          </p:cNvPr>
          <p:cNvSpPr/>
          <p:nvPr/>
        </p:nvSpPr>
        <p:spPr>
          <a:xfrm>
            <a:off x="518923" y="3316146"/>
            <a:ext cx="567159" cy="111985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F2D8301A-C0E4-3D41-9BA7-5B5581111295}"/>
              </a:ext>
            </a:extLst>
          </p:cNvPr>
          <p:cNvSpPr/>
          <p:nvPr/>
        </p:nvSpPr>
        <p:spPr>
          <a:xfrm rot="16200000">
            <a:off x="7963607" y="2001546"/>
            <a:ext cx="567159" cy="1119851"/>
          </a:xfrm>
          <a:prstGeom prst="downArrow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E9A75044-EB1D-8C43-B2D9-3D607354F33B}"/>
              </a:ext>
            </a:extLst>
          </p:cNvPr>
          <p:cNvSpPr/>
          <p:nvPr/>
        </p:nvSpPr>
        <p:spPr>
          <a:xfrm flipV="1">
            <a:off x="2112370" y="2724963"/>
            <a:ext cx="567159" cy="1151108"/>
          </a:xfrm>
          <a:prstGeom prst="downArrow">
            <a:avLst/>
          </a:prstGeom>
          <a:gradFill>
            <a:gsLst>
              <a:gs pos="0">
                <a:schemeClr val="tx1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9FED66-ADF8-1C4F-AA0A-69A0027C34DE}"/>
              </a:ext>
            </a:extLst>
          </p:cNvPr>
          <p:cNvSpPr txBox="1"/>
          <p:nvPr/>
        </p:nvSpPr>
        <p:spPr>
          <a:xfrm>
            <a:off x="1532240" y="1633801"/>
            <a:ext cx="1727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More volatile components rise higher</a:t>
            </a:r>
          </a:p>
        </p:txBody>
      </p:sp>
    </p:spTree>
    <p:extLst>
      <p:ext uri="{BB962C8B-B14F-4D97-AF65-F5344CB8AC3E}">
        <p14:creationId xmlns:p14="http://schemas.microsoft.com/office/powerpoint/2010/main" val="2116194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F7D539-57C1-7844-8A1F-7AEF3F61DC28}"/>
              </a:ext>
            </a:extLst>
          </p:cNvPr>
          <p:cNvSpPr txBox="1">
            <a:spLocks/>
          </p:cNvSpPr>
          <p:nvPr/>
        </p:nvSpPr>
        <p:spPr>
          <a:xfrm>
            <a:off x="6715593" y="-1"/>
            <a:ext cx="5476407" cy="144779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We can even bust up (“crack”) longer hydrocarbons to make them more useful</a:t>
            </a:r>
            <a:endParaRPr lang="en-US" sz="3000" b="1" i="1" dirty="0">
              <a:latin typeface="+mn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564B60-99E6-0C47-92EC-EB38B296F1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654"/>
          <a:stretch/>
        </p:blipFill>
        <p:spPr>
          <a:xfrm>
            <a:off x="0" y="4191144"/>
            <a:ext cx="12192000" cy="15433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B51C8E-9E82-CD4A-A2F6-10DC2D472D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383"/>
          <a:stretch/>
        </p:blipFill>
        <p:spPr>
          <a:xfrm>
            <a:off x="156024" y="168257"/>
            <a:ext cx="5532112" cy="4022886"/>
          </a:xfrm>
          <a:prstGeom prst="rect">
            <a:avLst/>
          </a:prstGeom>
        </p:spPr>
      </p:pic>
      <p:sp>
        <p:nvSpPr>
          <p:cNvPr id="5" name="Arc 4">
            <a:extLst>
              <a:ext uri="{FF2B5EF4-FFF2-40B4-BE49-F238E27FC236}">
                <a16:creationId xmlns:a16="http://schemas.microsoft.com/office/drawing/2014/main" id="{0E5E32E9-4DB1-5A41-8DEC-161D71524BD3}"/>
              </a:ext>
            </a:extLst>
          </p:cNvPr>
          <p:cNvSpPr/>
          <p:nvPr/>
        </p:nvSpPr>
        <p:spPr>
          <a:xfrm>
            <a:off x="5121237" y="2761937"/>
            <a:ext cx="770386" cy="1334125"/>
          </a:xfrm>
          <a:prstGeom prst="arc">
            <a:avLst>
              <a:gd name="adj1" fmla="val 17393565"/>
              <a:gd name="adj2" fmla="val 5297334"/>
            </a:avLst>
          </a:prstGeom>
          <a:ln w="12700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B3AD988C-71C7-D64A-B0BE-2BB3E384B3E1}"/>
              </a:ext>
            </a:extLst>
          </p:cNvPr>
          <p:cNvSpPr/>
          <p:nvPr/>
        </p:nvSpPr>
        <p:spPr>
          <a:xfrm flipH="1">
            <a:off x="8048742" y="3034234"/>
            <a:ext cx="1472930" cy="1372874"/>
          </a:xfrm>
          <a:prstGeom prst="arc">
            <a:avLst>
              <a:gd name="adj1" fmla="val 5519937"/>
              <a:gd name="adj2" fmla="val 10234661"/>
            </a:avLst>
          </a:prstGeom>
          <a:ln w="12700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16D5E9-B82F-A44E-9AFB-16B0769A6E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8339"/>
          <a:stretch/>
        </p:blipFill>
        <p:spPr>
          <a:xfrm>
            <a:off x="9125283" y="1499059"/>
            <a:ext cx="2837800" cy="21982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072002-64AB-DDF4-F8AC-472C45C205F3}"/>
              </a:ext>
            </a:extLst>
          </p:cNvPr>
          <p:cNvSpPr txBox="1"/>
          <p:nvPr/>
        </p:nvSpPr>
        <p:spPr>
          <a:xfrm>
            <a:off x="1603489" y="5691087"/>
            <a:ext cx="2860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</a:t>
            </a:r>
            <a:r>
              <a:rPr lang="en-US" sz="2400" baseline="-25000" dirty="0"/>
              <a:t>16</a:t>
            </a:r>
            <a:endParaRPr lang="en-US" sz="2400" dirty="0"/>
          </a:p>
          <a:p>
            <a:pPr algn="ctr"/>
            <a:r>
              <a:rPr lang="en-US" sz="2400" b="1" dirty="0"/>
              <a:t>Solid</a:t>
            </a:r>
            <a:r>
              <a:rPr lang="en-US" sz="2400" dirty="0"/>
              <a:t> at room temperature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974B82-5EEE-D4CB-103E-BF72FAEC2246}"/>
              </a:ext>
            </a:extLst>
          </p:cNvPr>
          <p:cNvSpPr txBox="1"/>
          <p:nvPr/>
        </p:nvSpPr>
        <p:spPr>
          <a:xfrm>
            <a:off x="6031086" y="5691087"/>
            <a:ext cx="30941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</a:t>
            </a:r>
            <a:r>
              <a:rPr lang="en-US" sz="2400" baseline="-25000" dirty="0"/>
              <a:t>11</a:t>
            </a:r>
          </a:p>
          <a:p>
            <a:pPr algn="ctr"/>
            <a:r>
              <a:rPr lang="en-US" sz="2400" b="1" dirty="0"/>
              <a:t>Liquid</a:t>
            </a:r>
            <a:r>
              <a:rPr lang="en-US" sz="2400" dirty="0"/>
              <a:t> at room temperature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5EE560-7446-1051-B199-3B9D1F4C3B06}"/>
              </a:ext>
            </a:extLst>
          </p:cNvPr>
          <p:cNvSpPr txBox="1"/>
          <p:nvPr/>
        </p:nvSpPr>
        <p:spPr>
          <a:xfrm>
            <a:off x="9821805" y="5683739"/>
            <a:ext cx="21788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</a:t>
            </a:r>
            <a:r>
              <a:rPr lang="en-US" sz="2400" baseline="-25000" dirty="0"/>
              <a:t>5</a:t>
            </a:r>
          </a:p>
          <a:p>
            <a:pPr algn="ctr"/>
            <a:r>
              <a:rPr lang="en-US" sz="2400" b="1" dirty="0"/>
              <a:t>Liquid</a:t>
            </a:r>
            <a:r>
              <a:rPr lang="en-US" sz="2400" dirty="0"/>
              <a:t> at room temperature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EEF4EE96-730B-432B-F998-EF6846CB8177}"/>
              </a:ext>
            </a:extLst>
          </p:cNvPr>
          <p:cNvSpPr/>
          <p:nvPr/>
        </p:nvSpPr>
        <p:spPr>
          <a:xfrm>
            <a:off x="10370468" y="3090450"/>
            <a:ext cx="972736" cy="1447800"/>
          </a:xfrm>
          <a:prstGeom prst="arc">
            <a:avLst>
              <a:gd name="adj1" fmla="val 5519937"/>
              <a:gd name="adj2" fmla="val 10234661"/>
            </a:avLst>
          </a:prstGeom>
          <a:ln w="127000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16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-1" y="-1"/>
            <a:ext cx="11389489" cy="474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Roadmap for today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5BBB2F-74FE-F94E-8BE9-969D99D8DAEC}"/>
              </a:ext>
            </a:extLst>
          </p:cNvPr>
          <p:cNvSpPr/>
          <p:nvPr/>
        </p:nvSpPr>
        <p:spPr>
          <a:xfrm>
            <a:off x="551543" y="1669967"/>
            <a:ext cx="3526970" cy="1200329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How we make electricity</a:t>
            </a:r>
            <a:r>
              <a:rPr lang="en-US" sz="2400" dirty="0"/>
              <a:t> from burning fossil fuels (or anything else)</a:t>
            </a:r>
            <a:endParaRPr lang="en-US" sz="24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BA58D8-A1EE-0346-B2AD-1C421505D273}"/>
              </a:ext>
            </a:extLst>
          </p:cNvPr>
          <p:cNvSpPr/>
          <p:nvPr/>
        </p:nvSpPr>
        <p:spPr>
          <a:xfrm>
            <a:off x="447230" y="3927204"/>
            <a:ext cx="3735597" cy="1569660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How we refine </a:t>
            </a:r>
            <a:r>
              <a:rPr lang="en-US" sz="2400" dirty="0"/>
              <a:t>the oil we extract from the ground (for burning, and also to make plastics)</a:t>
            </a:r>
            <a:endParaRPr lang="en-US" sz="24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D41884-D40F-A344-AA42-7D4F2FD817DA}"/>
              </a:ext>
            </a:extLst>
          </p:cNvPr>
          <p:cNvSpPr/>
          <p:nvPr/>
        </p:nvSpPr>
        <p:spPr>
          <a:xfrm>
            <a:off x="4837983" y="512148"/>
            <a:ext cx="3045839" cy="83099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Forms</a:t>
            </a:r>
            <a:r>
              <a:rPr lang="en-US" sz="2400" dirty="0"/>
              <a:t> of fossil fuels (coal, oil, gas)</a:t>
            </a:r>
            <a:endParaRPr lang="en-US" sz="24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ADBF08-366A-3E43-927F-B578C90DEAA0}"/>
              </a:ext>
            </a:extLst>
          </p:cNvPr>
          <p:cNvSpPr/>
          <p:nvPr/>
        </p:nvSpPr>
        <p:spPr>
          <a:xfrm>
            <a:off x="5295228" y="5354125"/>
            <a:ext cx="3501532" cy="83099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</a:rPr>
              <a:t>How we extract</a:t>
            </a:r>
            <a:r>
              <a:rPr lang="en-US" sz="2400" dirty="0">
                <a:solidFill>
                  <a:schemeClr val="accent1"/>
                </a:solidFill>
              </a:rPr>
              <a:t> fossil fuels from the ground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69AC351-8203-3942-97B0-AE985C5D9B6C}"/>
              </a:ext>
            </a:extLst>
          </p:cNvPr>
          <p:cNvSpPr/>
          <p:nvPr/>
        </p:nvSpPr>
        <p:spPr>
          <a:xfrm>
            <a:off x="8103845" y="3096207"/>
            <a:ext cx="3735597" cy="83099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What </a:t>
            </a:r>
            <a:r>
              <a:rPr lang="en-US" sz="2400" b="1" dirty="0"/>
              <a:t>burning</a:t>
            </a:r>
            <a:r>
              <a:rPr lang="en-US" sz="2400" dirty="0"/>
              <a:t> has to do with </a:t>
            </a:r>
            <a:r>
              <a:rPr lang="en-US" sz="2400" b="1" dirty="0"/>
              <a:t>chemical</a:t>
            </a:r>
            <a:r>
              <a:rPr lang="en-US" sz="2400" dirty="0"/>
              <a:t> </a:t>
            </a:r>
            <a:r>
              <a:rPr lang="en-US" sz="2400" b="1" dirty="0"/>
              <a:t>bonds</a:t>
            </a:r>
          </a:p>
        </p:txBody>
      </p:sp>
    </p:spTree>
    <p:extLst>
      <p:ext uri="{BB962C8B-B14F-4D97-AF65-F5344CB8AC3E}">
        <p14:creationId xmlns:p14="http://schemas.microsoft.com/office/powerpoint/2010/main" val="1576671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947353" cy="82907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How to get it out of the ground: Coal Mining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2B8E350-22C8-C946-80C2-DEF623D6EB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7353" y="280854"/>
            <a:ext cx="6799501" cy="3399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4745383B-1A70-4D42-A5D5-D83DF29706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643" y="3239867"/>
            <a:ext cx="4976008" cy="361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DA4D00-C931-514B-A76F-978CBE502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333" y="1400536"/>
            <a:ext cx="4567309" cy="528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518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04AEAE-427D-0346-A396-59BF277FEDFE}"/>
              </a:ext>
            </a:extLst>
          </p:cNvPr>
          <p:cNvSpPr txBox="1">
            <a:spLocks/>
          </p:cNvSpPr>
          <p:nvPr/>
        </p:nvSpPr>
        <p:spPr>
          <a:xfrm>
            <a:off x="1" y="50598"/>
            <a:ext cx="3067290" cy="190552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How to get it out of the ground: Enhanced Oil Recovery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980511-6073-184A-B992-0CA00581F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626" y="50599"/>
            <a:ext cx="7672325" cy="669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145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</TotalTime>
  <Words>726</Words>
  <Application>Microsoft Macintosh PowerPoint</Application>
  <PresentationFormat>Widescreen</PresentationFormat>
  <Paragraphs>105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do we know those numbers?</vt:lpstr>
      <vt:lpstr>Measuring vs getting info from labels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71</cp:revision>
  <cp:lastPrinted>2022-04-14T20:25:54Z</cp:lastPrinted>
  <dcterms:created xsi:type="dcterms:W3CDTF">2021-04-06T15:44:29Z</dcterms:created>
  <dcterms:modified xsi:type="dcterms:W3CDTF">2022-04-14T20:29:08Z</dcterms:modified>
</cp:coreProperties>
</file>

<file path=docProps/thumbnail.jpeg>
</file>